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3" r:id="rId7"/>
    <p:sldId id="260"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20-Jul-22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normAutofit fontScale="90000"/>
          </a:bodyPr>
          <a:lstStyle/>
          <a:p>
            <a:r>
              <a:rPr lang="en-US" b="1" dirty="0" smtClean="0"/>
              <a:t>Understanding basic Electric Circuits</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symbols</a:t>
            </a:r>
            <a:endParaRPr lang="en-US" dirty="0"/>
          </a:p>
        </p:txBody>
      </p:sp>
      <p:pic>
        <p:nvPicPr>
          <p:cNvPr id="3" name="Picture 2" descr="Basic &amp; Important Electrical Symbols and Electronic Symbols"/>
          <p:cNvPicPr/>
          <p:nvPr/>
        </p:nvPicPr>
        <p:blipFill>
          <a:blip r:embed="rId2"/>
          <a:srcRect t="10435"/>
          <a:stretch>
            <a:fillRect/>
          </a:stretch>
        </p:blipFill>
        <p:spPr bwMode="auto">
          <a:xfrm>
            <a:off x="914400" y="1466850"/>
            <a:ext cx="6629400" cy="47815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Blue Print</a:t>
            </a:r>
            <a:endParaRPr lang="en-US" dirty="0"/>
          </a:p>
        </p:txBody>
      </p:sp>
      <p:pic>
        <p:nvPicPr>
          <p:cNvPr id="3" name="Picture 2" descr="Guidelines to basic electrical wiring in your home and similar locations"/>
          <p:cNvPicPr/>
          <p:nvPr/>
        </p:nvPicPr>
        <p:blipFill>
          <a:blip r:embed="rId2"/>
          <a:srcRect/>
          <a:stretch>
            <a:fillRect/>
          </a:stretch>
        </p:blipFill>
        <p:spPr bwMode="auto">
          <a:xfrm>
            <a:off x="838200" y="1752600"/>
            <a:ext cx="7086600" cy="442844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circuits</a:t>
            </a:r>
            <a:endParaRPr lang="en-US" dirty="0"/>
          </a:p>
        </p:txBody>
      </p:sp>
      <p:pic>
        <p:nvPicPr>
          <p:cNvPr id="3" name="Picture 2" descr="Electrical Blog: AC Motor Control Circuit | Electrical circuit diagram,  Electrical wiring colours, Electronic engineering"/>
          <p:cNvPicPr/>
          <p:nvPr/>
        </p:nvPicPr>
        <p:blipFill>
          <a:blip r:embed="rId2"/>
          <a:srcRect t="4221"/>
          <a:stretch>
            <a:fillRect/>
          </a:stretch>
        </p:blipFill>
        <p:spPr bwMode="auto">
          <a:xfrm>
            <a:off x="609600" y="1219200"/>
            <a:ext cx="7772399" cy="4724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 breakers</a:t>
            </a:r>
            <a:endParaRPr lang="en-US" dirty="0"/>
          </a:p>
        </p:txBody>
      </p:sp>
      <p:pic>
        <p:nvPicPr>
          <p:cNvPr id="4" name="Picture 3" descr="Circuit Breaker Types &amp; Working | MCB, MCCB &amp; RCCB Full Details.. in Hindi  - YouTube"/>
          <p:cNvPicPr/>
          <p:nvPr/>
        </p:nvPicPr>
        <p:blipFill>
          <a:blip r:embed="rId2"/>
          <a:srcRect t="15385"/>
          <a:stretch>
            <a:fillRect/>
          </a:stretch>
        </p:blipFill>
        <p:spPr bwMode="auto">
          <a:xfrm>
            <a:off x="1752600" y="2209800"/>
            <a:ext cx="5943600" cy="2828925"/>
          </a:xfrm>
          <a:prstGeom prst="rect">
            <a:avLst/>
          </a:prstGeom>
          <a:noFill/>
        </p:spPr>
      </p:pic>
      <p:sp>
        <p:nvSpPr>
          <p:cNvPr id="5" name="Rectangle 4"/>
          <p:cNvSpPr/>
          <p:nvPr/>
        </p:nvSpPr>
        <p:spPr>
          <a:xfrm>
            <a:off x="304800" y="1371601"/>
            <a:ext cx="8839200" cy="369332"/>
          </a:xfrm>
          <a:prstGeom prst="rect">
            <a:avLst/>
          </a:prstGeom>
        </p:spPr>
        <p:txBody>
          <a:bodyPr wrap="square">
            <a:spAutoFit/>
          </a:bodyPr>
          <a:lstStyle/>
          <a:p>
            <a:r>
              <a:rPr lang="en-US" dirty="0" smtClean="0"/>
              <a:t>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MCB</a:t>
            </a:r>
            <a:r>
              <a:rPr lang="en-US" dirty="0" smtClean="0"/>
              <a:t> (Miniature Circuit </a:t>
            </a:r>
            <a:r>
              <a:rPr lang="en-US" dirty="0" smtClean="0"/>
              <a:t>Breaker)</a:t>
            </a:r>
            <a:endParaRPr lang="en-US" dirty="0"/>
          </a:p>
        </p:txBody>
      </p:sp>
      <p:sp>
        <p:nvSpPr>
          <p:cNvPr id="3" name="Content Placeholder 2"/>
          <p:cNvSpPr>
            <a:spLocks noGrp="1"/>
          </p:cNvSpPr>
          <p:nvPr>
            <p:ph sz="half" idx="1"/>
          </p:nvPr>
        </p:nvSpPr>
        <p:spPr/>
        <p:txBody>
          <a:bodyPr>
            <a:normAutofit fontScale="92500"/>
          </a:bodyPr>
          <a:lstStyle/>
          <a:p>
            <a:r>
              <a:rPr lang="en-US" dirty="0" smtClean="0"/>
              <a:t>MCB </a:t>
            </a:r>
            <a:r>
              <a:rPr lang="en-US" dirty="0" smtClean="0"/>
              <a:t>is a better safety and control switch. Unlike a fuse, an MCB operates as an automatic switch and opens in the event of excessive current flowing through the circuit. Once the circuit returns to normal, it can be reclosed without any manual replacement.</a:t>
            </a:r>
            <a:endParaRPr lang="en-US" dirty="0"/>
          </a:p>
        </p:txBody>
      </p:sp>
      <p:pic>
        <p:nvPicPr>
          <p:cNvPr id="5" name="Content Placeholder 4" descr="Circuit Breaker Types &amp; Working | MCB, MCCB &amp; RCCB Full Details.. in Hindi  - YouTube"/>
          <p:cNvPicPr>
            <a:picLocks noGrp="1"/>
          </p:cNvPicPr>
          <p:nvPr>
            <p:ph sz="half" idx="2"/>
          </p:nvPr>
        </p:nvPicPr>
        <p:blipFill>
          <a:blip r:embed="rId2"/>
          <a:srcRect t="32479" r="68590"/>
          <a:stretch>
            <a:fillRect/>
          </a:stretch>
        </p:blipFill>
        <p:spPr bwMode="auto">
          <a:xfrm>
            <a:off x="4796010" y="1600200"/>
            <a:ext cx="3742980" cy="452596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MCB working</a:t>
            </a:r>
            <a:endParaRPr lang="en-US" dirty="0"/>
          </a:p>
        </p:txBody>
      </p:sp>
      <p:pic>
        <p:nvPicPr>
          <p:cNvPr id="1026" name="Picture 2" descr="MCB (Miniature Circuit Breaker) - Construction, Types &amp; Working"/>
          <p:cNvPicPr>
            <a:picLocks noChangeAspect="1" noChangeArrowheads="1"/>
          </p:cNvPicPr>
          <p:nvPr/>
        </p:nvPicPr>
        <p:blipFill>
          <a:blip r:embed="rId2"/>
          <a:srcRect/>
          <a:stretch>
            <a:fillRect/>
          </a:stretch>
        </p:blipFill>
        <p:spPr bwMode="auto">
          <a:xfrm>
            <a:off x="6019800" y="838200"/>
            <a:ext cx="2914327" cy="2438399"/>
          </a:xfrm>
          <a:prstGeom prst="rect">
            <a:avLst/>
          </a:prstGeom>
          <a:noFill/>
        </p:spPr>
      </p:pic>
      <p:sp>
        <p:nvSpPr>
          <p:cNvPr id="3073" name="Rectangle 1"/>
          <p:cNvSpPr>
            <a:spLocks noChangeArrowheads="1"/>
          </p:cNvSpPr>
          <p:nvPr/>
        </p:nvSpPr>
        <p:spPr bwMode="auto">
          <a:xfrm>
            <a:off x="0" y="1143000"/>
            <a:ext cx="60198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The switching system consists of a fixed and a moving contact to which incoming and outgoing wires are connected. As the contacts are separated in the event of an overload / short circuits, an electric arc is formed. An arc runner forces the arc produced between the main contacts.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Operating mechanism: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The magnetic tripping :</a:t>
            </a:r>
            <a:r>
              <a:rPr kumimoji="0" lang="en-US" b="0"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It consists of a magnetic system that has a spring loaded dashpot</a:t>
            </a:r>
            <a:r>
              <a:rPr kumimoji="0" lang="en-US" b="0" i="0" u="none" strike="noStrike" cap="none" normalizeH="0" dirty="0" smtClean="0">
                <a:ln>
                  <a:noFill/>
                </a:ln>
                <a:solidFill>
                  <a:srgbClr val="2C2F34"/>
                </a:solidFill>
                <a:effectLst/>
                <a:latin typeface="Arial" pitchFamily="34" charset="0"/>
                <a:ea typeface="Times New Roman" pitchFamily="18" charset="0"/>
                <a:cs typeface="Arial" pitchFamily="34" charset="0"/>
              </a:rPr>
              <a:t> </a:t>
            </a:r>
            <a:r>
              <a:rPr kumimoji="0" lang="en-US" b="0"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 A current carrying coil moves the slug against spring </a:t>
            </a:r>
            <a:r>
              <a:rPr kumimoji="0" lang="en-US" b="0" i="0" u="none" strike="noStrike" cap="none" normalizeH="0" dirty="0" smtClean="0">
                <a:ln>
                  <a:noFill/>
                </a:ln>
                <a:solidFill>
                  <a:srgbClr val="2C2F34"/>
                </a:solidFill>
                <a:effectLst/>
                <a:latin typeface="Arial" pitchFamily="34" charset="0"/>
                <a:ea typeface="Times New Roman" pitchFamily="18" charset="0"/>
                <a:cs typeface="Arial" pitchFamily="34" charset="0"/>
              </a:rPr>
              <a:t>that moves </a:t>
            </a:r>
            <a:r>
              <a:rPr lang="en-US" dirty="0" smtClean="0">
                <a:solidFill>
                  <a:srgbClr val="2C2F34"/>
                </a:solidFill>
                <a:latin typeface="Arial" pitchFamily="34" charset="0"/>
                <a:ea typeface="Times New Roman" pitchFamily="18" charset="0"/>
                <a:cs typeface="Arial" pitchFamily="34" charset="0"/>
              </a:rPr>
              <a:t>t</a:t>
            </a:r>
            <a:r>
              <a:rPr kumimoji="0" lang="en-US" b="0"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he trip lever.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C2F34"/>
                </a:solidFill>
                <a:effectLst/>
                <a:latin typeface="Arial" pitchFamily="34" charset="0"/>
                <a:ea typeface="Times New Roman" pitchFamily="18" charset="0"/>
                <a:cs typeface="Arial" pitchFamily="34" charset="0"/>
              </a:rPr>
              <a:t> In case of short circuits/overloads, strong magnetic field of the coils attracts the armature of the trip.</a:t>
            </a:r>
          </a:p>
        </p:txBody>
      </p:sp>
      <p:sp>
        <p:nvSpPr>
          <p:cNvPr id="5" name="Rectangle 4"/>
          <p:cNvSpPr/>
          <p:nvPr/>
        </p:nvSpPr>
        <p:spPr>
          <a:xfrm>
            <a:off x="0" y="4826675"/>
            <a:ext cx="4495800" cy="2031325"/>
          </a:xfrm>
          <a:prstGeom prst="rect">
            <a:avLst/>
          </a:prstGeom>
        </p:spPr>
        <p:txBody>
          <a:bodyPr wrap="square">
            <a:spAutoFit/>
          </a:bodyPr>
          <a:lstStyle/>
          <a:p>
            <a:pPr lvl="0" eaLnBrk="0" fontAlgn="base" hangingPunct="0">
              <a:spcBef>
                <a:spcPct val="0"/>
              </a:spcBef>
              <a:spcAft>
                <a:spcPct val="0"/>
              </a:spcAft>
              <a:buFontTx/>
              <a:buChar char="•"/>
            </a:pPr>
            <a:r>
              <a:rPr lang="en-US" b="1" dirty="0" smtClean="0">
                <a:solidFill>
                  <a:srgbClr val="2C2F34"/>
                </a:solidFill>
                <a:latin typeface="Arial" pitchFamily="34" charset="0"/>
                <a:ea typeface="Times New Roman" pitchFamily="18" charset="0"/>
                <a:cs typeface="Arial" pitchFamily="34" charset="0"/>
              </a:rPr>
              <a:t>The thermal tripping: </a:t>
            </a:r>
            <a:r>
              <a:rPr lang="en-US" dirty="0" smtClean="0">
                <a:solidFill>
                  <a:srgbClr val="2C2F34"/>
                </a:solidFill>
                <a:latin typeface="Arial" pitchFamily="34" charset="0"/>
                <a:ea typeface="Times New Roman" pitchFamily="18" charset="0"/>
                <a:cs typeface="Arial" pitchFamily="34" charset="0"/>
              </a:rPr>
              <a:t>The arrangement consists of a bimetallic strip around which a heater coil is wound to create heat depending on the flow of </a:t>
            </a:r>
            <a:r>
              <a:rPr lang="en-US" dirty="0" smtClean="0">
                <a:solidFill>
                  <a:srgbClr val="2C2F34"/>
                </a:solidFill>
                <a:latin typeface="Arial" pitchFamily="34" charset="0"/>
                <a:ea typeface="Times New Roman" pitchFamily="18" charset="0"/>
                <a:cs typeface="Arial" pitchFamily="34" charset="0"/>
              </a:rPr>
              <a:t>current. The </a:t>
            </a:r>
            <a:r>
              <a:rPr lang="en-US" dirty="0" smtClean="0">
                <a:solidFill>
                  <a:srgbClr val="2C2F34"/>
                </a:solidFill>
                <a:latin typeface="Arial" pitchFamily="34" charset="0"/>
                <a:ea typeface="Times New Roman" pitchFamily="18" charset="0"/>
                <a:cs typeface="Arial" pitchFamily="34" charset="0"/>
              </a:rPr>
              <a:t>deflection of a bimetallic strip activates the tripping mechanism in case of </a:t>
            </a:r>
            <a:r>
              <a:rPr lang="en-US" dirty="0" smtClean="0">
                <a:solidFill>
                  <a:srgbClr val="2C2F34"/>
                </a:solidFill>
                <a:latin typeface="Arial" pitchFamily="34" charset="0"/>
                <a:ea typeface="Times New Roman" pitchFamily="18" charset="0"/>
                <a:cs typeface="Arial" pitchFamily="34" charset="0"/>
              </a:rPr>
              <a:t>certain </a:t>
            </a:r>
            <a:r>
              <a:rPr lang="en-US" dirty="0" smtClean="0">
                <a:solidFill>
                  <a:srgbClr val="2C2F34"/>
                </a:solidFill>
                <a:latin typeface="Arial" pitchFamily="34" charset="0"/>
                <a:ea typeface="Times New Roman" pitchFamily="18" charset="0"/>
                <a:cs typeface="Arial" pitchFamily="34" charset="0"/>
              </a:rPr>
              <a:t>overload conditions.</a:t>
            </a:r>
            <a:endParaRPr lang="en-US" dirty="0" smtClean="0">
              <a:latin typeface="Arial" pitchFamily="34" charset="0"/>
              <a:cs typeface="Arial" pitchFamily="34" charset="0"/>
            </a:endParaRPr>
          </a:p>
        </p:txBody>
      </p:sp>
      <p:pic>
        <p:nvPicPr>
          <p:cNvPr id="6" name="Picture 5" descr="Working of MCB - Thermal tripping operation of MCB"/>
          <p:cNvPicPr/>
          <p:nvPr/>
        </p:nvPicPr>
        <p:blipFill>
          <a:blip r:embed="rId3"/>
          <a:srcRect/>
          <a:stretch>
            <a:fillRect/>
          </a:stretch>
        </p:blipFill>
        <p:spPr bwMode="auto">
          <a:xfrm>
            <a:off x="5562600" y="3200400"/>
            <a:ext cx="3581400" cy="1676400"/>
          </a:xfrm>
          <a:prstGeom prst="rect">
            <a:avLst/>
          </a:prstGeom>
          <a:noFill/>
          <a:ln w="9525">
            <a:noFill/>
            <a:miter lim="800000"/>
            <a:headEnd/>
            <a:tailEnd/>
          </a:ln>
        </p:spPr>
      </p:pic>
      <p:pic>
        <p:nvPicPr>
          <p:cNvPr id="7" name="Picture 6" descr="Magneticl tripping operation of MCB"/>
          <p:cNvPicPr/>
          <p:nvPr/>
        </p:nvPicPr>
        <p:blipFill>
          <a:blip r:embed="rId4"/>
          <a:srcRect/>
          <a:stretch>
            <a:fillRect/>
          </a:stretch>
        </p:blipFill>
        <p:spPr bwMode="auto">
          <a:xfrm>
            <a:off x="5181600" y="4953000"/>
            <a:ext cx="3733800" cy="1905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Earth leakage circuit breaker</a:t>
            </a:r>
            <a:endParaRPr lang="en-US" dirty="0"/>
          </a:p>
        </p:txBody>
      </p:sp>
      <p:sp>
        <p:nvSpPr>
          <p:cNvPr id="19458" name="AutoShape 2" descr="What is ELCB? Principle, Advantages, Disadvantages, Applica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descr="Working Principle of Earth Leakage Circuit Breaker ELCB and Residual  Current Device RCD - Electrical Concepts"/>
          <p:cNvPicPr/>
          <p:nvPr/>
        </p:nvPicPr>
        <p:blipFill>
          <a:blip r:embed="rId2"/>
          <a:srcRect/>
          <a:stretch>
            <a:fillRect/>
          </a:stretch>
        </p:blipFill>
        <p:spPr bwMode="auto">
          <a:xfrm>
            <a:off x="5334000" y="2057400"/>
            <a:ext cx="3810000" cy="2743200"/>
          </a:xfrm>
          <a:prstGeom prst="rect">
            <a:avLst/>
          </a:prstGeom>
          <a:noFill/>
          <a:ln w="9525">
            <a:noFill/>
            <a:miter lim="800000"/>
            <a:headEnd/>
            <a:tailEnd/>
          </a:ln>
        </p:spPr>
      </p:pic>
      <p:sp>
        <p:nvSpPr>
          <p:cNvPr id="2049" name="Rectangle 1"/>
          <p:cNvSpPr>
            <a:spLocks noChangeArrowheads="1"/>
          </p:cNvSpPr>
          <p:nvPr/>
        </p:nvSpPr>
        <p:spPr bwMode="auto">
          <a:xfrm>
            <a:off x="228600" y="1295400"/>
            <a:ext cx="5181600" cy="5078265"/>
          </a:xfrm>
          <a:prstGeom prst="rect">
            <a:avLst/>
          </a:prstGeom>
          <a:solidFill>
            <a:srgbClr val="FFFFFF"/>
          </a:solidFill>
          <a:ln w="9525">
            <a:noFill/>
            <a:miter lim="800000"/>
            <a:headEnd/>
            <a:tailEnd/>
          </a:ln>
          <a:effectLst/>
        </p:spPr>
        <p:txBody>
          <a:bodyPr vert="horz" wrap="square" lIns="0" tIns="0" rIns="0" bIns="152352"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rgbClr val="666666"/>
                </a:solidFill>
                <a:effectLst/>
                <a:latin typeface="Arial" pitchFamily="34" charset="0"/>
                <a:ea typeface="Times New Roman" pitchFamily="18" charset="0"/>
                <a:cs typeface="Arial" pitchFamily="34" charset="0"/>
              </a:rPr>
              <a:t>An Earth-leakage circuit breaker (ELCB) prevents shock through high Earth impedance. It identifies tiny voltages on top of the electrical equipment with a metal enclosure and breaks the circuit when hazardous voltage is identified..</a:t>
            </a:r>
            <a:endParaRPr kumimoji="0" lang="en-US" sz="2000" i="1"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Working</a:t>
            </a:r>
            <a:endParaRPr kumimoji="0" lang="en-US" sz="2000" b="1" i="1"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rgbClr val="666666"/>
                </a:solidFill>
                <a:effectLst/>
                <a:latin typeface="Arial" pitchFamily="34" charset="0"/>
                <a:ea typeface="Times New Roman" pitchFamily="18" charset="0"/>
                <a:cs typeface="Arial" pitchFamily="34" charset="0"/>
              </a:rPr>
              <a:t>An electrical circuit breaker is a latching relay. The mains supply of buildings that are connected through its switching contacts so that circuit breaker disconnects the power once earth leakage is identified. By using this, the fault current can be detected from line to the ground wire in the fitting it guards. If large voltage comes out across the sense coil of the circuit breaker, it shuts down the power</a:t>
            </a:r>
            <a:r>
              <a:rPr kumimoji="0" lang="en-US" sz="20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248</Words>
  <Application>Microsoft Office PowerPoint</Application>
  <PresentationFormat>On-screen Show (4:3)</PresentationFormat>
  <Paragraphs>18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Understanding basic Electric Circuits</vt:lpstr>
      <vt:lpstr>Electrical symbols</vt:lpstr>
      <vt:lpstr>Blue Print</vt:lpstr>
      <vt:lpstr>Control circuits</vt:lpstr>
      <vt:lpstr>Circuit breakers</vt:lpstr>
      <vt:lpstr>MCB (Miniature Circuit Breaker)</vt:lpstr>
      <vt:lpstr>MCB working</vt:lpstr>
      <vt:lpstr>Earth leakage circuit breaker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Mandeep</dc:creator>
  <cp:lastModifiedBy>gdc</cp:lastModifiedBy>
  <cp:revision>24</cp:revision>
  <dcterms:created xsi:type="dcterms:W3CDTF">2006-08-16T00:00:00Z</dcterms:created>
  <dcterms:modified xsi:type="dcterms:W3CDTF">2022-07-20T08:40:23Z</dcterms:modified>
</cp:coreProperties>
</file>